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48"/>
  </p:notesMasterIdLst>
  <p:sldIdLst>
    <p:sldId id="256" r:id="rId2"/>
    <p:sldId id="265" r:id="rId3"/>
    <p:sldId id="275" r:id="rId4"/>
    <p:sldId id="277" r:id="rId5"/>
    <p:sldId id="276" r:id="rId6"/>
    <p:sldId id="279" r:id="rId7"/>
    <p:sldId id="280" r:id="rId8"/>
    <p:sldId id="284" r:id="rId9"/>
    <p:sldId id="281" r:id="rId10"/>
    <p:sldId id="282" r:id="rId11"/>
    <p:sldId id="283" r:id="rId12"/>
    <p:sldId id="285" r:id="rId13"/>
    <p:sldId id="286" r:id="rId14"/>
    <p:sldId id="287" r:id="rId15"/>
    <p:sldId id="288" r:id="rId16"/>
    <p:sldId id="267" r:id="rId17"/>
    <p:sldId id="258" r:id="rId18"/>
    <p:sldId id="268" r:id="rId19"/>
    <p:sldId id="269" r:id="rId20"/>
    <p:sldId id="292" r:id="rId21"/>
    <p:sldId id="289" r:id="rId22"/>
    <p:sldId id="291" r:id="rId23"/>
    <p:sldId id="290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670165-BEFF-4C73-8000-9D93D8CA088D}">
          <p14:sldIdLst>
            <p14:sldId id="256"/>
            <p14:sldId id="265"/>
            <p14:sldId id="275"/>
            <p14:sldId id="277"/>
            <p14:sldId id="276"/>
            <p14:sldId id="279"/>
            <p14:sldId id="280"/>
            <p14:sldId id="284"/>
            <p14:sldId id="281"/>
            <p14:sldId id="282"/>
            <p14:sldId id="283"/>
            <p14:sldId id="285"/>
            <p14:sldId id="286"/>
            <p14:sldId id="287"/>
            <p14:sldId id="288"/>
            <p14:sldId id="267"/>
            <p14:sldId id="258"/>
            <p14:sldId id="268"/>
            <p14:sldId id="269"/>
            <p14:sldId id="292"/>
            <p14:sldId id="289"/>
            <p14:sldId id="291"/>
            <p14:sldId id="29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B"/>
    <a:srgbClr val="23D734"/>
    <a:srgbClr val="35FF3A"/>
    <a:srgbClr val="FF5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1A1FB-8FE0-4479-B354-1620B9CF1809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8BC51-F6FE-496F-962C-88C652008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3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2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2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2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0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2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5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2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8/29/24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3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8/29/24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84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77" r:id="rId6"/>
    <p:sldLayoutId id="2147483676" r:id="rId7"/>
    <p:sldLayoutId id="2147483664" r:id="rId8"/>
    <p:sldLayoutId id="2147483665" r:id="rId9"/>
    <p:sldLayoutId id="2147483675" r:id="rId10"/>
    <p:sldLayoutId id="2147483674" r:id="rId11"/>
  </p:sldLayoutIdLst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7D0F3-612B-42E5-9550-C950C949E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2184" y="2386295"/>
            <a:ext cx="3730839" cy="3569150"/>
          </a:xfrm>
        </p:spPr>
        <p:txBody>
          <a:bodyPr anchor="b">
            <a:normAutofit/>
          </a:bodyPr>
          <a:lstStyle/>
          <a:p>
            <a:r>
              <a:rPr lang="en-US" sz="4000" dirty="0"/>
              <a:t>Lab 12:</a:t>
            </a:r>
            <a:br>
              <a:rPr lang="en-US" sz="4000" dirty="0"/>
            </a:br>
            <a:r>
              <a:rPr lang="en-US" sz="4000" dirty="0"/>
              <a:t>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518D4-A865-48C2-80AF-C30DB51C2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208146"/>
            <a:ext cx="3137031" cy="979680"/>
          </a:xfrm>
        </p:spPr>
        <p:txBody>
          <a:bodyPr anchor="t">
            <a:normAutofit/>
          </a:bodyPr>
          <a:lstStyle/>
          <a:p>
            <a:r>
              <a:rPr lang="en-US" sz="1800" dirty="0"/>
              <a:t>CSE 2301 – Fall 2024</a:t>
            </a:r>
          </a:p>
        </p:txBody>
      </p:sp>
      <p:pic>
        <p:nvPicPr>
          <p:cNvPr id="5" name="Picture 3" descr="Mother Board">
            <a:extLst>
              <a:ext uri="{FF2B5EF4-FFF2-40B4-BE49-F238E27FC236}">
                <a16:creationId xmlns:a16="http://schemas.microsoft.com/office/drawing/2014/main" id="{7BB45BB8-D5E1-4263-B449-DFDDC867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4"/>
                    </a14:imgEffect>
                    <a14:imgEffect>
                      <a14:saturation sat="121000"/>
                    </a14:imgEffect>
                  </a14:imgLayer>
                </a14:imgProps>
              </a:ext>
            </a:extLst>
          </a:blip>
          <a:srcRect l="14426" r="14426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58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1694D-B8F1-CC11-D327-0CF7D03B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182" y="875284"/>
            <a:ext cx="3376714" cy="5107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kumimoji="0" lang="en-US" sz="2000" b="0" i="0" u="none" strike="noStrike" kern="1200" cap="all" spc="30" normalizeH="0" baseline="0" noProof="0" dirty="0">
                <a:ln>
                  <a:noFill/>
                </a:ln>
                <a:solidFill>
                  <a:srgbClr val="629DD1"/>
                </a:solidFill>
                <a:effectLst/>
                <a:uLnTx/>
                <a:uFillTx/>
                <a:latin typeface="Univers Condensed"/>
                <a:ea typeface="+mj-ea"/>
                <a:cs typeface="+mj-cs"/>
              </a:rPr>
              <a:t>ARCHITECTURE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not be responsible for most of this part of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the “begin” keyword, extra signals are defined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are internal signals which are not inputs or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the “begin” keyword, the behavior of the part is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Again, the order of signals does not matter, and the statements will continuously execute forever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DB93C-9451-39D2-616D-D5FE257EE34B}"/>
              </a:ext>
            </a:extLst>
          </p:cNvPr>
          <p:cNvSpPr/>
          <p:nvPr/>
        </p:nvSpPr>
        <p:spPr>
          <a:xfrm>
            <a:off x="8101414" y="3881379"/>
            <a:ext cx="3254482" cy="2101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5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kumimoji="0" lang="en-US" sz="2000" b="0" i="0" u="none" strike="noStrike" kern="1200" cap="all" spc="30" normalizeH="0" baseline="0" noProof="0" dirty="0">
                <a:ln>
                  <a:noFill/>
                </a:ln>
                <a:solidFill>
                  <a:srgbClr val="629DD1"/>
                </a:solidFill>
                <a:effectLst/>
                <a:uLnTx/>
                <a:uFillTx/>
                <a:latin typeface="Univers Condensed"/>
                <a:ea typeface="+mj-ea"/>
                <a:cs typeface="+mj-cs"/>
              </a:rPr>
              <a:t>MUX example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VHDL program implements a 4:1 MUX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FC57D-E6B1-148E-B0A9-3F9587B8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810" y="1114102"/>
            <a:ext cx="3924848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89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kumimoji="0" lang="en-US" sz="2000" b="0" i="0" u="none" strike="noStrike" kern="1200" cap="all" spc="30" normalizeH="0" baseline="0" noProof="0" dirty="0">
                <a:ln>
                  <a:noFill/>
                </a:ln>
                <a:solidFill>
                  <a:srgbClr val="629DD1"/>
                </a:solidFill>
                <a:effectLst/>
                <a:uLnTx/>
                <a:uFillTx/>
                <a:latin typeface="Univers Condensed"/>
                <a:ea typeface="+mj-ea"/>
                <a:cs typeface="+mj-cs"/>
              </a:rPr>
              <a:t>MUX entity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VHDL program implements a 4:1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entity portion defines 2 inputs and 1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 is a 4 bit input; SEL is a 2 bit input; Q is a 1 bit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bits from vectors can be accessed with parenthesis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rightmost bit of D is D(0); the leftmost bit is D(3)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FC57D-E6B1-148E-B0A9-3F9587B8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810" y="1114102"/>
            <a:ext cx="3924848" cy="46297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9D135-233A-F887-E233-67BDE81D4F14}"/>
              </a:ext>
            </a:extLst>
          </p:cNvPr>
          <p:cNvSpPr/>
          <p:nvPr/>
        </p:nvSpPr>
        <p:spPr>
          <a:xfrm>
            <a:off x="7583809" y="1627262"/>
            <a:ext cx="3924847" cy="1568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0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lang="en-US" sz="2000" dirty="0">
                <a:solidFill>
                  <a:srgbClr val="629DD1"/>
                </a:solidFill>
                <a:latin typeface="Univers Condensed"/>
              </a:rPr>
              <a:t>Processes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VHDL program implements a 4:1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Processes are like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signals in parenthesis after process are the Sensitivity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process will run whenever one of the signals in the sensitivity list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statements may only be used inside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FC57D-E6B1-148E-B0A9-3F9587B8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810" y="1114102"/>
            <a:ext cx="3924848" cy="46297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9D135-233A-F887-E233-67BDE81D4F14}"/>
              </a:ext>
            </a:extLst>
          </p:cNvPr>
          <p:cNvSpPr/>
          <p:nvPr/>
        </p:nvSpPr>
        <p:spPr>
          <a:xfrm>
            <a:off x="7583810" y="3393473"/>
            <a:ext cx="2423315" cy="2350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6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lang="en-US" sz="2000" dirty="0">
                <a:solidFill>
                  <a:srgbClr val="629DD1"/>
                </a:solidFill>
                <a:latin typeface="Univers Condensed"/>
              </a:rPr>
              <a:t>Processes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VHDL program implements a 4:1 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Processes are sequential… kind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for example:</a:t>
            </a:r>
            <a:br>
              <a:rPr lang="en-US" dirty="0"/>
            </a:br>
            <a:r>
              <a:rPr lang="en-US" dirty="0">
                <a:latin typeface="+mj-lt"/>
              </a:rPr>
              <a:t>process (y)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begin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x &lt;= ‘1’;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y &lt;= ‘x’;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end process;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x has a value of 0 when the process begins executing, the value of y after the function finishes is 0, not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 this by adding x to the sensitivity list of the process so that the process will execute twice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FC57D-E6B1-148E-B0A9-3F9587B8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810" y="1114102"/>
            <a:ext cx="3924848" cy="46297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9D135-233A-F887-E233-67BDE81D4F14}"/>
              </a:ext>
            </a:extLst>
          </p:cNvPr>
          <p:cNvSpPr/>
          <p:nvPr/>
        </p:nvSpPr>
        <p:spPr>
          <a:xfrm>
            <a:off x="7583810" y="3393473"/>
            <a:ext cx="2423315" cy="2350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4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lang="en-US" sz="2000" dirty="0">
                <a:solidFill>
                  <a:srgbClr val="629DD1"/>
                </a:solidFill>
                <a:latin typeface="Univers Condensed"/>
              </a:rPr>
              <a:t>Extra Notes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Signal lengths need to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for example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Q is a 4 bit signal, and A and B are 2 bit signals, A and B need to be padded to be 4 bits using extra 0s. This is accomplished using the concatenation operator.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use the arithmetic operators, A and B need to be converted to unsigned integers. Use the unsigned function to convert bit vectors to unsigned integers.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F9BE8-F904-FBFB-53E2-D3606B386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90" y="3328973"/>
            <a:ext cx="3126713" cy="294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4AC9CF-65DC-9D97-5473-3B7C0FD27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89" y="4622674"/>
            <a:ext cx="5187821" cy="2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PARITY bit generator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E511-775A-482D-AD21-3C4F031AD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1" y="2689860"/>
            <a:ext cx="4375292" cy="2979420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We will be implementing an even parity bit generator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C701B116-F128-4E5C-AD50-6F97D98E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84690"/>
              </p:ext>
            </p:extLst>
          </p:nvPr>
        </p:nvGraphicFramePr>
        <p:xfrm>
          <a:off x="6255613" y="1655001"/>
          <a:ext cx="4557572" cy="131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6694">
                  <a:extLst>
                    <a:ext uri="{9D8B030D-6E8A-4147-A177-3AD203B41FA5}">
                      <a16:colId xmlns:a16="http://schemas.microsoft.com/office/drawing/2014/main" val="760001025"/>
                    </a:ext>
                  </a:extLst>
                </a:gridCol>
                <a:gridCol w="3070878">
                  <a:extLst>
                    <a:ext uri="{9D8B030D-6E8A-4147-A177-3AD203B41FA5}">
                      <a16:colId xmlns:a16="http://schemas.microsoft.com/office/drawing/2014/main" val="1396798496"/>
                    </a:ext>
                  </a:extLst>
                </a:gridCol>
              </a:tblGrid>
              <a:tr h="329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Parity Bit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Based on Data Bits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8854356"/>
                  </a:ext>
                </a:extLst>
              </a:tr>
              <a:tr h="329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D(3), D(2), D(0)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521575"/>
                  </a:ext>
                </a:extLst>
              </a:tr>
              <a:tr h="329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P2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D(3), D(1), D(0)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7219680"/>
                  </a:ext>
                </a:extLst>
              </a:tr>
              <a:tr h="329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P3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D(2), D(1), D(0)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214438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F43C126-D6E8-DD46-C2ED-568C31F99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99" y="3600346"/>
            <a:ext cx="4915586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6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hamming code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E511-775A-482D-AD21-3C4F031AD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1" y="2689860"/>
            <a:ext cx="3830972" cy="2979420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Hamming codes add parity bits for error checking. With the hamming distance seen here (3), we can check for and correct one error.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Note the names we give the parity and data bits here. They represent weights.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C939803-5BD2-4C39-B071-874F806FCE76}"/>
              </a:ext>
            </a:extLst>
          </p:cNvPr>
          <p:cNvGrpSpPr/>
          <p:nvPr/>
        </p:nvGrpSpPr>
        <p:grpSpPr>
          <a:xfrm>
            <a:off x="5436065" y="1359390"/>
            <a:ext cx="6008881" cy="3724338"/>
            <a:chOff x="2676897" y="1359390"/>
            <a:chExt cx="6821443" cy="4139220"/>
          </a:xfrm>
        </p:grpSpPr>
        <p:sp>
          <p:nvSpPr>
            <p:cNvPr id="47" name="TextBox 5">
              <a:extLst>
                <a:ext uri="{FF2B5EF4-FFF2-40B4-BE49-F238E27FC236}">
                  <a16:creationId xmlns:a16="http://schemas.microsoft.com/office/drawing/2014/main" id="{F105AA71-EB61-425E-8173-DA3D0FBDCC23}"/>
                </a:ext>
              </a:extLst>
            </p:cNvPr>
            <p:cNvSpPr txBox="1"/>
            <p:nvPr/>
          </p:nvSpPr>
          <p:spPr>
            <a:xfrm>
              <a:off x="2710446" y="1359390"/>
              <a:ext cx="1749164" cy="4446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cs typeface="Arial"/>
                </a:rPr>
                <a:t>Bit positions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8" name="TextBox 35">
              <a:extLst>
                <a:ext uri="{FF2B5EF4-FFF2-40B4-BE49-F238E27FC236}">
                  <a16:creationId xmlns:a16="http://schemas.microsoft.com/office/drawing/2014/main" id="{F0AFCF4C-8F40-492C-B28D-E7F5251FEE5C}"/>
                </a:ext>
              </a:extLst>
            </p:cNvPr>
            <p:cNvSpPr txBox="1"/>
            <p:nvPr/>
          </p:nvSpPr>
          <p:spPr>
            <a:xfrm>
              <a:off x="2764145" y="4244491"/>
              <a:ext cx="4230680" cy="4446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cs typeface="Arial"/>
                </a:rPr>
                <a:t>Parity bit positions - interspersed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9" name="Rounded Rectangle 43">
              <a:extLst>
                <a:ext uri="{FF2B5EF4-FFF2-40B4-BE49-F238E27FC236}">
                  <a16:creationId xmlns:a16="http://schemas.microsoft.com/office/drawing/2014/main" id="{2962E863-5ACB-4880-A6AA-2F0FE2CDA6B3}"/>
                </a:ext>
              </a:extLst>
            </p:cNvPr>
            <p:cNvSpPr/>
            <p:nvPr/>
          </p:nvSpPr>
          <p:spPr>
            <a:xfrm>
              <a:off x="3526359" y="4827597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0" name="TextBox 44">
              <a:extLst>
                <a:ext uri="{FF2B5EF4-FFF2-40B4-BE49-F238E27FC236}">
                  <a16:creationId xmlns:a16="http://schemas.microsoft.com/office/drawing/2014/main" id="{41E968A0-F08D-47BF-ADB5-0B03EB9A505C}"/>
                </a:ext>
              </a:extLst>
            </p:cNvPr>
            <p:cNvSpPr txBox="1"/>
            <p:nvPr/>
          </p:nvSpPr>
          <p:spPr>
            <a:xfrm>
              <a:off x="3582816" y="4886325"/>
              <a:ext cx="7103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P1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1" name="Rounded Rectangle 45">
              <a:extLst>
                <a:ext uri="{FF2B5EF4-FFF2-40B4-BE49-F238E27FC236}">
                  <a16:creationId xmlns:a16="http://schemas.microsoft.com/office/drawing/2014/main" id="{A59CE7E3-D06D-4D2E-89F2-BA97F0A94B5D}"/>
                </a:ext>
              </a:extLst>
            </p:cNvPr>
            <p:cNvSpPr/>
            <p:nvPr/>
          </p:nvSpPr>
          <p:spPr>
            <a:xfrm>
              <a:off x="4388447" y="4830605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2" name="Rounded Rectangle 47">
              <a:extLst>
                <a:ext uri="{FF2B5EF4-FFF2-40B4-BE49-F238E27FC236}">
                  <a16:creationId xmlns:a16="http://schemas.microsoft.com/office/drawing/2014/main" id="{8C237ABE-696D-4E0E-AE3B-B00079EA00C9}"/>
                </a:ext>
              </a:extLst>
            </p:cNvPr>
            <p:cNvSpPr/>
            <p:nvPr/>
          </p:nvSpPr>
          <p:spPr>
            <a:xfrm>
              <a:off x="5250535" y="4833613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3" name="Rounded Rectangle 49">
              <a:extLst>
                <a:ext uri="{FF2B5EF4-FFF2-40B4-BE49-F238E27FC236}">
                  <a16:creationId xmlns:a16="http://schemas.microsoft.com/office/drawing/2014/main" id="{EA1E715E-6CAB-4B2E-9EF2-8B037602DAA4}"/>
                </a:ext>
              </a:extLst>
            </p:cNvPr>
            <p:cNvSpPr/>
            <p:nvPr/>
          </p:nvSpPr>
          <p:spPr>
            <a:xfrm>
              <a:off x="6112623" y="4836621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Rounded Rectangle 51">
              <a:extLst>
                <a:ext uri="{FF2B5EF4-FFF2-40B4-BE49-F238E27FC236}">
                  <a16:creationId xmlns:a16="http://schemas.microsoft.com/office/drawing/2014/main" id="{CED6373C-D58C-4697-B637-812FE18D87AA}"/>
                </a:ext>
              </a:extLst>
            </p:cNvPr>
            <p:cNvSpPr/>
            <p:nvPr/>
          </p:nvSpPr>
          <p:spPr>
            <a:xfrm>
              <a:off x="6974711" y="4839629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5" name="Rounded Rectangle 53">
              <a:extLst>
                <a:ext uri="{FF2B5EF4-FFF2-40B4-BE49-F238E27FC236}">
                  <a16:creationId xmlns:a16="http://schemas.microsoft.com/office/drawing/2014/main" id="{8A2C2EC1-6CE2-47B9-AF90-6D09620B17F1}"/>
                </a:ext>
              </a:extLst>
            </p:cNvPr>
            <p:cNvSpPr/>
            <p:nvPr/>
          </p:nvSpPr>
          <p:spPr>
            <a:xfrm>
              <a:off x="7836799" y="4842637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BD9CA19-3432-4943-B8DC-D30D18F7FB5A}"/>
                </a:ext>
              </a:extLst>
            </p:cNvPr>
            <p:cNvSpPr/>
            <p:nvPr/>
          </p:nvSpPr>
          <p:spPr>
            <a:xfrm>
              <a:off x="8698887" y="4845645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081C2118-6825-40D2-8B18-B25C5BC7F9DD}"/>
                </a:ext>
              </a:extLst>
            </p:cNvPr>
            <p:cNvSpPr txBox="1"/>
            <p:nvPr/>
          </p:nvSpPr>
          <p:spPr>
            <a:xfrm>
              <a:off x="4443787" y="4890152"/>
              <a:ext cx="7103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P2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FC627711-1690-447E-911D-72C08F634CE1}"/>
                </a:ext>
              </a:extLst>
            </p:cNvPr>
            <p:cNvSpPr txBox="1"/>
            <p:nvPr/>
          </p:nvSpPr>
          <p:spPr>
            <a:xfrm>
              <a:off x="6166860" y="4890152"/>
              <a:ext cx="7103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P4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9" name="Rounded Rectangle 48">
              <a:extLst>
                <a:ext uri="{FF2B5EF4-FFF2-40B4-BE49-F238E27FC236}">
                  <a16:creationId xmlns:a16="http://schemas.microsoft.com/office/drawing/2014/main" id="{533FA3ED-4471-BA41-8F3F-470FD7966041}"/>
                </a:ext>
              </a:extLst>
            </p:cNvPr>
            <p:cNvSpPr/>
            <p:nvPr/>
          </p:nvSpPr>
          <p:spPr>
            <a:xfrm>
              <a:off x="3523367" y="2164968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0" name="TextBox 50">
              <a:extLst>
                <a:ext uri="{FF2B5EF4-FFF2-40B4-BE49-F238E27FC236}">
                  <a16:creationId xmlns:a16="http://schemas.microsoft.com/office/drawing/2014/main" id="{AF2D0ABB-5838-534E-9AF4-84B3993092DC}"/>
                </a:ext>
              </a:extLst>
            </p:cNvPr>
            <p:cNvSpPr txBox="1"/>
            <p:nvPr/>
          </p:nvSpPr>
          <p:spPr>
            <a:xfrm>
              <a:off x="3367796" y="1630492"/>
              <a:ext cx="925415" cy="513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Q(6)</a:t>
              </a:r>
            </a:p>
          </p:txBody>
        </p:sp>
        <p:sp>
          <p:nvSpPr>
            <p:cNvPr id="61" name="Rounded Rectangle 52">
              <a:extLst>
                <a:ext uri="{FF2B5EF4-FFF2-40B4-BE49-F238E27FC236}">
                  <a16:creationId xmlns:a16="http://schemas.microsoft.com/office/drawing/2014/main" id="{962AD387-DBF3-9F4D-8110-42DFD89D49DC}"/>
                </a:ext>
              </a:extLst>
            </p:cNvPr>
            <p:cNvSpPr/>
            <p:nvPr/>
          </p:nvSpPr>
          <p:spPr>
            <a:xfrm>
              <a:off x="4385455" y="2167976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3" name="Rounded Rectangle 56">
              <a:extLst>
                <a:ext uri="{FF2B5EF4-FFF2-40B4-BE49-F238E27FC236}">
                  <a16:creationId xmlns:a16="http://schemas.microsoft.com/office/drawing/2014/main" id="{A2D22523-0F7B-B447-A4AF-EAD44484B808}"/>
                </a:ext>
              </a:extLst>
            </p:cNvPr>
            <p:cNvSpPr/>
            <p:nvPr/>
          </p:nvSpPr>
          <p:spPr>
            <a:xfrm>
              <a:off x="5247543" y="2170984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4" name="TextBox 59">
              <a:extLst>
                <a:ext uri="{FF2B5EF4-FFF2-40B4-BE49-F238E27FC236}">
                  <a16:creationId xmlns:a16="http://schemas.microsoft.com/office/drawing/2014/main" id="{6D8F2E39-0150-384F-B9A5-79275845A300}"/>
                </a:ext>
              </a:extLst>
            </p:cNvPr>
            <p:cNvSpPr txBox="1"/>
            <p:nvPr/>
          </p:nvSpPr>
          <p:spPr>
            <a:xfrm>
              <a:off x="5396243" y="1655218"/>
              <a:ext cx="3921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5" name="Rounded Rectangle 60">
              <a:extLst>
                <a:ext uri="{FF2B5EF4-FFF2-40B4-BE49-F238E27FC236}">
                  <a16:creationId xmlns:a16="http://schemas.microsoft.com/office/drawing/2014/main" id="{68655FFA-BC74-A940-BC35-6D73B2444FD6}"/>
                </a:ext>
              </a:extLst>
            </p:cNvPr>
            <p:cNvSpPr/>
            <p:nvPr/>
          </p:nvSpPr>
          <p:spPr>
            <a:xfrm>
              <a:off x="6109631" y="2173992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7" name="Rounded Rectangle 62">
              <a:extLst>
                <a:ext uri="{FF2B5EF4-FFF2-40B4-BE49-F238E27FC236}">
                  <a16:creationId xmlns:a16="http://schemas.microsoft.com/office/drawing/2014/main" id="{EFC77F0F-F474-D542-BBE2-C5AA065A042E}"/>
                </a:ext>
              </a:extLst>
            </p:cNvPr>
            <p:cNvSpPr/>
            <p:nvPr/>
          </p:nvSpPr>
          <p:spPr>
            <a:xfrm>
              <a:off x="6971719" y="2177000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Rounded Rectangle 64">
              <a:extLst>
                <a:ext uri="{FF2B5EF4-FFF2-40B4-BE49-F238E27FC236}">
                  <a16:creationId xmlns:a16="http://schemas.microsoft.com/office/drawing/2014/main" id="{88C2D432-2056-8349-99AD-4E1C8F3B1587}"/>
                </a:ext>
              </a:extLst>
            </p:cNvPr>
            <p:cNvSpPr/>
            <p:nvPr/>
          </p:nvSpPr>
          <p:spPr>
            <a:xfrm>
              <a:off x="7833807" y="2180008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1" name="Rounded Rectangle 66">
              <a:extLst>
                <a:ext uri="{FF2B5EF4-FFF2-40B4-BE49-F238E27FC236}">
                  <a16:creationId xmlns:a16="http://schemas.microsoft.com/office/drawing/2014/main" id="{494BF2AB-6187-6A46-94C3-6EDC18969C6B}"/>
                </a:ext>
              </a:extLst>
            </p:cNvPr>
            <p:cNvSpPr/>
            <p:nvPr/>
          </p:nvSpPr>
          <p:spPr>
            <a:xfrm>
              <a:off x="8695895" y="2183016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3" name="Rounded Rectangle 68">
              <a:extLst>
                <a:ext uri="{FF2B5EF4-FFF2-40B4-BE49-F238E27FC236}">
                  <a16:creationId xmlns:a16="http://schemas.microsoft.com/office/drawing/2014/main" id="{8A9AA6FD-D5A7-584A-A9AE-848B75FB1E68}"/>
                </a:ext>
              </a:extLst>
            </p:cNvPr>
            <p:cNvSpPr/>
            <p:nvPr/>
          </p:nvSpPr>
          <p:spPr>
            <a:xfrm>
              <a:off x="3545035" y="3404522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5" name="Rounded Rectangle 70">
              <a:extLst>
                <a:ext uri="{FF2B5EF4-FFF2-40B4-BE49-F238E27FC236}">
                  <a16:creationId xmlns:a16="http://schemas.microsoft.com/office/drawing/2014/main" id="{14713E50-5A31-D746-98EA-9242034FACC8}"/>
                </a:ext>
              </a:extLst>
            </p:cNvPr>
            <p:cNvSpPr/>
            <p:nvPr/>
          </p:nvSpPr>
          <p:spPr>
            <a:xfrm>
              <a:off x="4407123" y="3407530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7" name="Rounded Rectangle 72">
              <a:extLst>
                <a:ext uri="{FF2B5EF4-FFF2-40B4-BE49-F238E27FC236}">
                  <a16:creationId xmlns:a16="http://schemas.microsoft.com/office/drawing/2014/main" id="{30882BD9-765D-1C41-A3D6-B545464A6596}"/>
                </a:ext>
              </a:extLst>
            </p:cNvPr>
            <p:cNvSpPr/>
            <p:nvPr/>
          </p:nvSpPr>
          <p:spPr>
            <a:xfrm>
              <a:off x="5269211" y="3410538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8" name="TextBox 73">
              <a:extLst>
                <a:ext uri="{FF2B5EF4-FFF2-40B4-BE49-F238E27FC236}">
                  <a16:creationId xmlns:a16="http://schemas.microsoft.com/office/drawing/2014/main" id="{50C3650A-8878-4942-BDDD-D8833CB0F4B8}"/>
                </a:ext>
              </a:extLst>
            </p:cNvPr>
            <p:cNvSpPr txBox="1"/>
            <p:nvPr/>
          </p:nvSpPr>
          <p:spPr>
            <a:xfrm>
              <a:off x="5168809" y="3487442"/>
              <a:ext cx="958028" cy="513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D(3)</a:t>
              </a:r>
            </a:p>
          </p:txBody>
        </p:sp>
        <p:sp>
          <p:nvSpPr>
            <p:cNvPr id="79" name="Rounded Rectangle 74">
              <a:extLst>
                <a:ext uri="{FF2B5EF4-FFF2-40B4-BE49-F238E27FC236}">
                  <a16:creationId xmlns:a16="http://schemas.microsoft.com/office/drawing/2014/main" id="{6CB55048-AA53-AE4F-B817-C42DB1B0A19C}"/>
                </a:ext>
              </a:extLst>
            </p:cNvPr>
            <p:cNvSpPr/>
            <p:nvPr/>
          </p:nvSpPr>
          <p:spPr>
            <a:xfrm>
              <a:off x="6131299" y="3413546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1" name="Rounded Rectangle 76">
              <a:extLst>
                <a:ext uri="{FF2B5EF4-FFF2-40B4-BE49-F238E27FC236}">
                  <a16:creationId xmlns:a16="http://schemas.microsoft.com/office/drawing/2014/main" id="{9813CFF3-581E-1240-A7CC-1020CA6D14FF}"/>
                </a:ext>
              </a:extLst>
            </p:cNvPr>
            <p:cNvSpPr/>
            <p:nvPr/>
          </p:nvSpPr>
          <p:spPr>
            <a:xfrm>
              <a:off x="6993387" y="3416554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2" name="TextBox 77">
              <a:extLst>
                <a:ext uri="{FF2B5EF4-FFF2-40B4-BE49-F238E27FC236}">
                  <a16:creationId xmlns:a16="http://schemas.microsoft.com/office/drawing/2014/main" id="{723E25B2-A799-264F-9227-BE6203C7263B}"/>
                </a:ext>
              </a:extLst>
            </p:cNvPr>
            <p:cNvSpPr txBox="1"/>
            <p:nvPr/>
          </p:nvSpPr>
          <p:spPr>
            <a:xfrm>
              <a:off x="6892984" y="3487442"/>
              <a:ext cx="982824" cy="513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D(2)</a:t>
              </a:r>
            </a:p>
          </p:txBody>
        </p:sp>
        <p:sp>
          <p:nvSpPr>
            <p:cNvPr id="83" name="Rounded Rectangle 78">
              <a:extLst>
                <a:ext uri="{FF2B5EF4-FFF2-40B4-BE49-F238E27FC236}">
                  <a16:creationId xmlns:a16="http://schemas.microsoft.com/office/drawing/2014/main" id="{3CDF53D6-D079-B444-A81C-434976C49CC4}"/>
                </a:ext>
              </a:extLst>
            </p:cNvPr>
            <p:cNvSpPr/>
            <p:nvPr/>
          </p:nvSpPr>
          <p:spPr>
            <a:xfrm>
              <a:off x="7855475" y="3402425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4" name="TextBox 79">
              <a:extLst>
                <a:ext uri="{FF2B5EF4-FFF2-40B4-BE49-F238E27FC236}">
                  <a16:creationId xmlns:a16="http://schemas.microsoft.com/office/drawing/2014/main" id="{6E3480FF-627A-244B-8340-6EFB1754B1BF}"/>
                </a:ext>
              </a:extLst>
            </p:cNvPr>
            <p:cNvSpPr txBox="1"/>
            <p:nvPr/>
          </p:nvSpPr>
          <p:spPr>
            <a:xfrm>
              <a:off x="7765409" y="3478418"/>
              <a:ext cx="910073" cy="513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D(1)</a:t>
              </a:r>
            </a:p>
          </p:txBody>
        </p:sp>
        <p:sp>
          <p:nvSpPr>
            <p:cNvPr id="85" name="Rounded Rectangle 80">
              <a:extLst>
                <a:ext uri="{FF2B5EF4-FFF2-40B4-BE49-F238E27FC236}">
                  <a16:creationId xmlns:a16="http://schemas.microsoft.com/office/drawing/2014/main" id="{69353267-720B-6547-9B4F-81A4FEE548C7}"/>
                </a:ext>
              </a:extLst>
            </p:cNvPr>
            <p:cNvSpPr/>
            <p:nvPr/>
          </p:nvSpPr>
          <p:spPr>
            <a:xfrm>
              <a:off x="8717563" y="3422570"/>
              <a:ext cx="671618" cy="652965"/>
            </a:xfrm>
            <a:prstGeom prst="round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6" name="TextBox 81">
              <a:extLst>
                <a:ext uri="{FF2B5EF4-FFF2-40B4-BE49-F238E27FC236}">
                  <a16:creationId xmlns:a16="http://schemas.microsoft.com/office/drawing/2014/main" id="{745EA4F3-4FE3-E84B-9318-FD955AF59005}"/>
                </a:ext>
              </a:extLst>
            </p:cNvPr>
            <p:cNvSpPr txBox="1"/>
            <p:nvPr/>
          </p:nvSpPr>
          <p:spPr>
            <a:xfrm>
              <a:off x="8608404" y="3487442"/>
              <a:ext cx="889936" cy="51309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a:rPr>
                <a:t>D(0)</a:t>
              </a:r>
            </a:p>
          </p:txBody>
        </p:sp>
        <p:sp>
          <p:nvSpPr>
            <p:cNvPr id="87" name="TextBox 82">
              <a:extLst>
                <a:ext uri="{FF2B5EF4-FFF2-40B4-BE49-F238E27FC236}">
                  <a16:creationId xmlns:a16="http://schemas.microsoft.com/office/drawing/2014/main" id="{F811A510-847E-B94F-9E9E-7A32425AFF2E}"/>
                </a:ext>
              </a:extLst>
            </p:cNvPr>
            <p:cNvSpPr txBox="1"/>
            <p:nvPr/>
          </p:nvSpPr>
          <p:spPr>
            <a:xfrm>
              <a:off x="2676897" y="2913747"/>
              <a:ext cx="3438132" cy="44468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cs typeface="Arial"/>
                </a:rPr>
                <a:t>Weighted 4-bit data word</a:t>
              </a:r>
              <a:endParaRPr lang="en-US" sz="2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5" name="TextBox 50">
            <a:extLst>
              <a:ext uri="{FF2B5EF4-FFF2-40B4-BE49-F238E27FC236}">
                <a16:creationId xmlns:a16="http://schemas.microsoft.com/office/drawing/2014/main" id="{0F8055B8-71FD-AAEC-FAED-B4F859411C02}"/>
              </a:ext>
            </a:extLst>
          </p:cNvPr>
          <p:cNvSpPr txBox="1"/>
          <p:nvPr/>
        </p:nvSpPr>
        <p:spPr>
          <a:xfrm>
            <a:off x="6792132" y="1601906"/>
            <a:ext cx="8151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Q(5)</a:t>
            </a: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561B7565-6AF8-1F08-6846-1D4F071D3813}"/>
              </a:ext>
            </a:extLst>
          </p:cNvPr>
          <p:cNvSpPr txBox="1"/>
          <p:nvPr/>
        </p:nvSpPr>
        <p:spPr>
          <a:xfrm>
            <a:off x="7539599" y="1601906"/>
            <a:ext cx="8151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Q(4)</a:t>
            </a:r>
          </a:p>
        </p:txBody>
      </p:sp>
      <p:sp>
        <p:nvSpPr>
          <p:cNvPr id="7" name="TextBox 50">
            <a:extLst>
              <a:ext uri="{FF2B5EF4-FFF2-40B4-BE49-F238E27FC236}">
                <a16:creationId xmlns:a16="http://schemas.microsoft.com/office/drawing/2014/main" id="{9DAADF21-CD31-FBFF-5491-21693C12BEF0}"/>
              </a:ext>
            </a:extLst>
          </p:cNvPr>
          <p:cNvSpPr txBox="1"/>
          <p:nvPr/>
        </p:nvSpPr>
        <p:spPr>
          <a:xfrm>
            <a:off x="8357184" y="1605844"/>
            <a:ext cx="8151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Q(3)</a:t>
            </a:r>
          </a:p>
        </p:txBody>
      </p:sp>
      <p:sp>
        <p:nvSpPr>
          <p:cNvPr id="8" name="TextBox 50">
            <a:extLst>
              <a:ext uri="{FF2B5EF4-FFF2-40B4-BE49-F238E27FC236}">
                <a16:creationId xmlns:a16="http://schemas.microsoft.com/office/drawing/2014/main" id="{C9B20557-92EE-06B0-4B1E-0B24043B8DE8}"/>
              </a:ext>
            </a:extLst>
          </p:cNvPr>
          <p:cNvSpPr txBox="1"/>
          <p:nvPr/>
        </p:nvSpPr>
        <p:spPr>
          <a:xfrm>
            <a:off x="9131054" y="1600320"/>
            <a:ext cx="8151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Q(2)</a:t>
            </a:r>
          </a:p>
        </p:txBody>
      </p:sp>
      <p:sp>
        <p:nvSpPr>
          <p:cNvPr id="9" name="TextBox 50">
            <a:extLst>
              <a:ext uri="{FF2B5EF4-FFF2-40B4-BE49-F238E27FC236}">
                <a16:creationId xmlns:a16="http://schemas.microsoft.com/office/drawing/2014/main" id="{B77EA7D9-A07E-F29F-D422-C5BFBFD61624}"/>
              </a:ext>
            </a:extLst>
          </p:cNvPr>
          <p:cNvSpPr txBox="1"/>
          <p:nvPr/>
        </p:nvSpPr>
        <p:spPr>
          <a:xfrm>
            <a:off x="9904924" y="1608105"/>
            <a:ext cx="8151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Q(1)</a:t>
            </a:r>
          </a:p>
        </p:txBody>
      </p:sp>
      <p:sp>
        <p:nvSpPr>
          <p:cNvPr id="10" name="TextBox 50">
            <a:extLst>
              <a:ext uri="{FF2B5EF4-FFF2-40B4-BE49-F238E27FC236}">
                <a16:creationId xmlns:a16="http://schemas.microsoft.com/office/drawing/2014/main" id="{B60F3737-88BA-0241-009C-B4B6DDF59185}"/>
              </a:ext>
            </a:extLst>
          </p:cNvPr>
          <p:cNvSpPr txBox="1"/>
          <p:nvPr/>
        </p:nvSpPr>
        <p:spPr>
          <a:xfrm>
            <a:off x="10601656" y="1608105"/>
            <a:ext cx="81518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Q(0)</a:t>
            </a:r>
          </a:p>
        </p:txBody>
      </p:sp>
    </p:spTree>
    <p:extLst>
      <p:ext uri="{BB962C8B-B14F-4D97-AF65-F5344CB8AC3E}">
        <p14:creationId xmlns:p14="http://schemas.microsoft.com/office/powerpoint/2010/main" val="63851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PARITY BIT generator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E511-775A-482D-AD21-3C4F031AD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1" y="2689860"/>
            <a:ext cx="4375292" cy="2979420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The truth table shows how you might reduce the equation to determine the output of each parity bit based on three inputs (as described on the previous page).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This seems overly complicated, doesn’t it?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0E43481-4785-42BB-8B66-D9C4097C5184}"/>
              </a:ext>
            </a:extLst>
          </p:cNvPr>
          <p:cNvGraphicFramePr>
            <a:graphicFrameLocks noGrp="1"/>
          </p:cNvGraphicFramePr>
          <p:nvPr/>
        </p:nvGraphicFramePr>
        <p:xfrm>
          <a:off x="6597509" y="1786521"/>
          <a:ext cx="4138326" cy="286096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731496">
                  <a:extLst>
                    <a:ext uri="{9D8B030D-6E8A-4147-A177-3AD203B41FA5}">
                      <a16:colId xmlns:a16="http://schemas.microsoft.com/office/drawing/2014/main" val="42136927"/>
                    </a:ext>
                  </a:extLst>
                </a:gridCol>
                <a:gridCol w="828689">
                  <a:extLst>
                    <a:ext uri="{9D8B030D-6E8A-4147-A177-3AD203B41FA5}">
                      <a16:colId xmlns:a16="http://schemas.microsoft.com/office/drawing/2014/main" val="2297114794"/>
                    </a:ext>
                  </a:extLst>
                </a:gridCol>
                <a:gridCol w="736610">
                  <a:extLst>
                    <a:ext uri="{9D8B030D-6E8A-4147-A177-3AD203B41FA5}">
                      <a16:colId xmlns:a16="http://schemas.microsoft.com/office/drawing/2014/main" val="3986513665"/>
                    </a:ext>
                  </a:extLst>
                </a:gridCol>
                <a:gridCol w="1841531">
                  <a:extLst>
                    <a:ext uri="{9D8B030D-6E8A-4147-A177-3AD203B41FA5}">
                      <a16:colId xmlns:a16="http://schemas.microsoft.com/office/drawing/2014/main" val="146042672"/>
                    </a:ext>
                  </a:extLst>
                </a:gridCol>
              </a:tblGrid>
              <a:tr h="286096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3 data bits</a:t>
                      </a:r>
                      <a:endParaRPr lang="en-US" sz="1800" b="1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Even parity bit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4728546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X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924416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9804514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7575970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9631716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0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5578140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3443474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11980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</a:rPr>
                        <a:t>1</a:t>
                      </a:r>
                      <a:endParaRPr lang="en-US" sz="1800" b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3800649"/>
                  </a:ext>
                </a:extLst>
              </a:tr>
              <a:tr h="2860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</a:rPr>
                        <a:t>1</a:t>
                      </a:r>
                      <a:endParaRPr lang="en-US" sz="18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36163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D4224D6-67B9-40B0-A3DE-DE098238734B}"/>
              </a:ext>
            </a:extLst>
          </p:cNvPr>
          <p:cNvSpPr txBox="1"/>
          <p:nvPr/>
        </p:nvSpPr>
        <p:spPr>
          <a:xfrm>
            <a:off x="6597509" y="4769683"/>
            <a:ext cx="4138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 = X’Y’Z + X’YZ’ + XY’Z’ + XYZ</a:t>
            </a:r>
          </a:p>
          <a:p>
            <a:pPr algn="ctr"/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673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PARITY bit generator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E511-775A-482D-AD21-3C4F031AD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1" y="2689860"/>
            <a:ext cx="4375292" cy="2979420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Using some Boolean algebra, we can simplify this greatly. This leads to a lemma of sorts: the XOR of multiple variables will tell us whether their sum is even (0 if even, 1 if odd).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35C65-5E0B-4DAB-96A6-156EAE996398}"/>
              </a:ext>
            </a:extLst>
          </p:cNvPr>
          <p:cNvSpPr txBox="1"/>
          <p:nvPr/>
        </p:nvSpPr>
        <p:spPr>
          <a:xfrm>
            <a:off x="6684626" y="2013024"/>
            <a:ext cx="38938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P = X’(Y’Z + YZ’) + X(Y’Z’ + YZ)</a:t>
            </a:r>
          </a:p>
          <a:p>
            <a:r>
              <a:rPr lang="en-US" sz="2000" i="1" dirty="0"/>
              <a:t>   = X’(Y    Z) + X(Y     Z)’</a:t>
            </a:r>
          </a:p>
          <a:p>
            <a:r>
              <a:rPr lang="en-US" sz="2000" i="1" dirty="0"/>
              <a:t>   = X    Y    Z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63BB456-3C91-4DDC-B2FA-52EBE4E6551B}"/>
              </a:ext>
            </a:extLst>
          </p:cNvPr>
          <p:cNvPicPr/>
          <p:nvPr/>
        </p:nvPicPr>
        <p:blipFill rotWithShape="1">
          <a:blip r:embed="rId2"/>
          <a:srcRect t="25994" b="11282"/>
          <a:stretch/>
        </p:blipFill>
        <p:spPr bwMode="auto">
          <a:xfrm>
            <a:off x="6718181" y="3183496"/>
            <a:ext cx="3826779" cy="15505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238AF1-56CC-42B0-A0E9-DDEA5B101C06}"/>
                  </a:ext>
                </a:extLst>
              </p:cNvPr>
              <p:cNvSpPr txBox="1"/>
              <p:nvPr/>
            </p:nvSpPr>
            <p:spPr>
              <a:xfrm>
                <a:off x="7378205" y="2666063"/>
                <a:ext cx="235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238AF1-56CC-42B0-A0E9-DDEA5B10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205" y="2666063"/>
                <a:ext cx="235445" cy="276999"/>
              </a:xfrm>
              <a:prstGeom prst="rect">
                <a:avLst/>
              </a:prstGeom>
              <a:blipFill>
                <a:blip r:embed="rId3"/>
                <a:stretch>
                  <a:fillRect l="-30769" r="-3076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90635B-4E44-423B-ADE1-C44767D525FA}"/>
                  </a:ext>
                </a:extLst>
              </p:cNvPr>
              <p:cNvSpPr txBox="1"/>
              <p:nvPr/>
            </p:nvSpPr>
            <p:spPr>
              <a:xfrm>
                <a:off x="7771905" y="2666063"/>
                <a:ext cx="235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90635B-4E44-423B-ADE1-C44767D52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905" y="2666063"/>
                <a:ext cx="235445" cy="276999"/>
              </a:xfrm>
              <a:prstGeom prst="rect">
                <a:avLst/>
              </a:prstGeom>
              <a:blipFill>
                <a:blip r:embed="rId4"/>
                <a:stretch>
                  <a:fillRect l="-30769" r="-3076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E4710C-212A-4C4B-99A5-BB12E7DCB01B}"/>
                  </a:ext>
                </a:extLst>
              </p:cNvPr>
              <p:cNvSpPr txBox="1"/>
              <p:nvPr/>
            </p:nvSpPr>
            <p:spPr>
              <a:xfrm>
                <a:off x="7676159" y="2372754"/>
                <a:ext cx="235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E4710C-212A-4C4B-99A5-BB12E7DCB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159" y="2372754"/>
                <a:ext cx="235445" cy="276999"/>
              </a:xfrm>
              <a:prstGeom prst="rect">
                <a:avLst/>
              </a:prstGeom>
              <a:blipFill>
                <a:blip r:embed="rId5"/>
                <a:stretch>
                  <a:fillRect l="-30769" r="-3076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99B794-2430-4B1D-BE28-1E4027240F3A}"/>
                  </a:ext>
                </a:extLst>
              </p:cNvPr>
              <p:cNvSpPr txBox="1"/>
              <p:nvPr/>
            </p:nvSpPr>
            <p:spPr>
              <a:xfrm>
                <a:off x="8860930" y="2364266"/>
                <a:ext cx="235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99B794-2430-4B1D-BE28-1E4027240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930" y="2364266"/>
                <a:ext cx="235445" cy="276999"/>
              </a:xfrm>
              <a:prstGeom prst="rect">
                <a:avLst/>
              </a:prstGeom>
              <a:blipFill>
                <a:blip r:embed="rId6"/>
                <a:stretch>
                  <a:fillRect l="-31579" r="-3421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49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C3F7F-5802-4D54-8456-B9719EB4E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4" y="2139351"/>
            <a:ext cx="8901603" cy="407095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Today’s Lab will include a lecture and an assignment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You will be learning the basics of VHDL and re-creating two previous labs in VHDL, the 2 Bit ALU and the Hamming Code Generator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Contrast the difficulty of these labs with how easily they are implemented in VHDL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You will be given significant starter code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30D6FB-3630-4FEF-9776-D3898150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900022"/>
          </a:xfrm>
        </p:spPr>
        <p:txBody>
          <a:bodyPr/>
          <a:lstStyle/>
          <a:p>
            <a:r>
              <a:rPr lang="en-US" dirty="0"/>
              <a:t>Introduction: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EF582B-4507-EBBE-A314-18A9D817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383" y="1950145"/>
            <a:ext cx="9635234" cy="295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A3EC-AAAC-4204-B12B-A829A04B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BASIC ALU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C3F7F-5802-4D54-8456-B9719EB4E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5412658" cy="3316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task is to reimplement the ALU from lab 5 in VHDL. An Arithmetic Logic Unit performs different functions based on the provided selector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ALU should be able to perform AND, OR, addition, and multiplication operations on two 2-bit binary inputs.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implement these functions using logic gates, use the built in VHDL arithmetic operators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A7C3AC-6BF4-4ACA-B0C6-FC8B373E72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5372" y="1500996"/>
            <a:ext cx="3674608" cy="139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CE5698-E516-4AB1-8DD4-18356616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536" y="1305923"/>
            <a:ext cx="7752927" cy="42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A3EC-AAAC-4204-B12B-A829A04B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Code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C3F7F-5802-4D54-8456-B9719EB4E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5412658" cy="3316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Starter code is provided for each file, you should only need to add code where indicated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None of this content was covered in lecture, so ask for help frequently</a:t>
            </a:r>
          </a:p>
        </p:txBody>
      </p:sp>
    </p:spTree>
    <p:extLst>
      <p:ext uri="{BB962C8B-B14F-4D97-AF65-F5344CB8AC3E}">
        <p14:creationId xmlns:p14="http://schemas.microsoft.com/office/powerpoint/2010/main" val="119520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r>
              <a:rPr lang="en-US" dirty="0"/>
              <a:t>Click File-&gt;New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0AA22-B207-5835-5590-5AB22B89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51825"/>
            <a:ext cx="5553850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8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r>
              <a:rPr lang="en-US" dirty="0"/>
              <a:t>Click Model Wizard -&gt;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ECEE9-93B3-291C-8880-E9F749037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339" y="1793289"/>
            <a:ext cx="332468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5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Create a new, empty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new symbol with the specified model attached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64FEF-D380-66BC-775F-C333A0B4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13" y="914068"/>
            <a:ext cx="5868219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6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VHDL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2E92F-31E6-B6F8-3217-82856180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992" y="870977"/>
            <a:ext cx="5839640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input D with: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Function: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Name: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Bit Number: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 Bit number: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&lt;&lt;Add Vector; NOT &lt;&lt;Add Single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click next yet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326EF-3B34-52A1-05AE-777A69D7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47" y="910602"/>
            <a:ext cx="5849166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2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input D with: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Function: Output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Name: 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Left Bit Number: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Right Bit number: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&lt;&lt;Add Vector; NOT &lt;&lt;Add Single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Next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D99B9-FACD-4031-A6DD-522AE140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65" y="823994"/>
            <a:ext cx="5858693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C3F7F-5802-4D54-8456-B9719EB4E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4" y="2139351"/>
            <a:ext cx="8901603" cy="407095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Specialized language for designing and simulating hardware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Used in domains of PLA programming, PCB design, and integrated circuit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paradigms for both combinational and sequential circuits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30D6FB-3630-4FEF-9776-D3898150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5093615" cy="900022"/>
          </a:xfrm>
        </p:spPr>
        <p:txBody>
          <a:bodyPr>
            <a:normAutofit/>
          </a:bodyPr>
          <a:lstStyle/>
          <a:p>
            <a:r>
              <a:rPr lang="en-US" dirty="0"/>
              <a:t>VHDL :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VHSIC Hardware Description Language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D is a left pin and Q is a right pin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click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41A2E-1BD3-5F76-30D6-5FDC5085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47" y="989012"/>
            <a:ext cx="5849166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62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New Lib…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6FAC7-3B7E-DEF9-C6C9-61104B7C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090" y="909953"/>
            <a:ext cx="586821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9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the library and click Save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631B2-A8CC-1CCF-7F0B-943696E75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442" y="989012"/>
            <a:ext cx="5887272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new library and click Finish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E2464-CAF8-BD42-40C1-B4FC0EBB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816" y="989012"/>
            <a:ext cx="5877745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7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the VHDL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3C044-2A98-28B1-419A-DFE04CDE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819" y="1028365"/>
            <a:ext cx="666843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6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File -&gt; Open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46D2F-D117-BA0E-8B52-FEEBA367F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423" y="1244980"/>
            <a:ext cx="5207062" cy="4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8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</a:t>
            </a:r>
            <a:r>
              <a:rPr lang="en-US" dirty="0" err="1"/>
              <a:t>dwv</a:t>
            </a:r>
            <a:r>
              <a:rPr lang="en-US" dirty="0"/>
              <a:t> file you just saved, and click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AC63F-D4DB-E5F9-556E-3EDFD0A9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333" y="900834"/>
            <a:ext cx="6630325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7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</a:t>
            </a:r>
            <a:r>
              <a:rPr lang="en-US" dirty="0" err="1"/>
              <a:t>dwv</a:t>
            </a:r>
            <a:r>
              <a:rPr lang="en-US" dirty="0"/>
              <a:t> file you just saved, and click 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AC63F-D4DB-E5F9-556E-3EDFD0A9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333" y="900834"/>
            <a:ext cx="6630325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3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everything currently in the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F1D88-9E8E-91D1-0957-0B477FDA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850" y="898093"/>
            <a:ext cx="5090635" cy="50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4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Paste in the starter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0CA20-570C-DF2C-0171-39D1CCE4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14" y="1066801"/>
            <a:ext cx="4291088" cy="49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FD2C-8C8A-1457-AD41-E8FD1D5B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Combinational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EB373-E6D2-B1C6-B235-91AC98F3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following combinational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equations for the outputs are:</a:t>
            </a:r>
            <a:br>
              <a:rPr lang="en-US" dirty="0"/>
            </a:br>
            <a:r>
              <a:rPr lang="en-US" dirty="0"/>
              <a:t>Q = AB’ + A’B</a:t>
            </a:r>
            <a:br>
              <a:rPr lang="en-US" dirty="0"/>
            </a:br>
            <a:r>
              <a:rPr lang="en-US" dirty="0"/>
              <a:t>QN  = (AB’ + A’B)’ = Q’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42027-2419-D8C5-61A4-87DBD095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351" y="1935681"/>
            <a:ext cx="6048457" cy="27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2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Complete part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your code for P1 P2 and P3 where the comments indicate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ctrl-Q shortcut to compile the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0CA20-570C-DF2C-0171-39D1CCE4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14" y="1066801"/>
            <a:ext cx="4291088" cy="499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7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file -&gt; New -&gt; Circuit -&gt; OK to create a new empty 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6AD2B-6181-D2E3-5CBF-DE9C6805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90" y="1908399"/>
            <a:ext cx="326753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6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file -&gt; New -&gt; Circuit -&gt; OK to create a new empty 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6AD2B-6181-D2E3-5CBF-DE9C6805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90" y="1908399"/>
            <a:ext cx="3267531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5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following circuit to test your VHDL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the breakouts, right click on the blue bus wires and click breakout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pin spacing of 4 for both breakouts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1C12-442F-BB17-E75A-129DE25EB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258" y="2040430"/>
            <a:ext cx="54864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82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Simulation -&gt; reset simulation to clear the C values and test the VHDL component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7F025-E914-C1F9-8A8F-A606D39D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868" y="1305017"/>
            <a:ext cx="6860824" cy="35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7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same process to create the ALU_2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ports on this slide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510DF-008E-3717-B267-0C5066F8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530" y="1327922"/>
            <a:ext cx="4160153" cy="32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62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4EAA-FD67-A07E-F44C-B74C4579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6590"/>
          </a:xfrm>
        </p:spPr>
        <p:txBody>
          <a:bodyPr/>
          <a:lstStyle/>
          <a:p>
            <a:r>
              <a:rPr lang="en-US" dirty="0"/>
              <a:t>Follow along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E716F-35E8-1031-3B83-D3F6D06C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1793289"/>
            <a:ext cx="4103431" cy="40756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same process to create the ALU_2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circuit layout on this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0DB3B-F530-F4C9-B5B6-AB716124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3391"/>
            <a:ext cx="461074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60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642358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B1264-C01A-F0EE-DD32-020E167E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04" y="2345880"/>
            <a:ext cx="6048457" cy="2727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748084-A60B-B639-5660-5D3241B7D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182" y="875284"/>
            <a:ext cx="3376714" cy="51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6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DBF149-388D-3A25-6C77-B14D75F2E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182" y="875284"/>
            <a:ext cx="3376714" cy="5107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kumimoji="0" lang="en-US" sz="2000" b="0" i="0" u="none" strike="noStrike" kern="1200" cap="all" spc="30" normalizeH="0" baseline="0" noProof="0" dirty="0">
                <a:ln>
                  <a:noFill/>
                </a:ln>
                <a:solidFill>
                  <a:srgbClr val="629DD1"/>
                </a:solidFill>
                <a:effectLst/>
                <a:uLnTx/>
                <a:uFillTx/>
                <a:latin typeface="Univers Condensed"/>
                <a:ea typeface="+mj-ea"/>
                <a:cs typeface="+mj-cs"/>
              </a:rPr>
              <a:t>Assignment (the important slide)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the red boxed section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symbol &lt;= is for assignment; The signal on the left will be set to the expression on the right.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VHDL, there is no concept of order, the first statement won’t always execute before the last.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Instead, all signals are updated constantly and concurrently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input A is changed, the value of X and Q are updated simultaneously, in any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D802E-9921-4D5F-1ECA-63C8CF76F096}"/>
              </a:ext>
            </a:extLst>
          </p:cNvPr>
          <p:cNvSpPr/>
          <p:nvPr/>
        </p:nvSpPr>
        <p:spPr>
          <a:xfrm>
            <a:off x="8485974" y="4751462"/>
            <a:ext cx="2042445" cy="803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5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1694D-B8F1-CC11-D327-0CF7D03B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182" y="875284"/>
            <a:ext cx="3376714" cy="5107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kumimoji="0" lang="en-US" sz="2000" b="0" i="0" u="none" strike="noStrike" kern="1200" cap="all" spc="30" normalizeH="0" baseline="0" noProof="0" dirty="0">
                <a:ln>
                  <a:noFill/>
                </a:ln>
                <a:solidFill>
                  <a:srgbClr val="629DD1"/>
                </a:solidFill>
                <a:effectLst/>
                <a:uLnTx/>
                <a:uFillTx/>
                <a:latin typeface="Univers Condensed"/>
                <a:ea typeface="+mj-ea"/>
                <a:cs typeface="+mj-cs"/>
              </a:rPr>
              <a:t>Assignment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 keywords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Logical: and, or, not, </a:t>
            </a:r>
            <a:r>
              <a:rPr lang="en-US" dirty="0" err="1"/>
              <a:t>nand</a:t>
            </a:r>
            <a:r>
              <a:rPr lang="en-US" dirty="0"/>
              <a:t>, nor, </a:t>
            </a:r>
            <a:r>
              <a:rPr lang="en-US" dirty="0" err="1"/>
              <a:t>xor</a:t>
            </a:r>
            <a:r>
              <a:rPr lang="en-US" dirty="0"/>
              <a:t>, </a:t>
            </a:r>
            <a:r>
              <a:rPr lang="en-US" dirty="0" err="1"/>
              <a:t>xnor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Arithmetic: +, -, *, /, **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Shift: </a:t>
            </a:r>
            <a:r>
              <a:rPr lang="en-US" dirty="0" err="1"/>
              <a:t>sll</a:t>
            </a:r>
            <a:r>
              <a:rPr lang="en-US" dirty="0"/>
              <a:t>, </a:t>
            </a:r>
            <a:r>
              <a:rPr lang="en-US" dirty="0" err="1"/>
              <a:t>srl</a:t>
            </a:r>
            <a:r>
              <a:rPr lang="en-US" dirty="0"/>
              <a:t>, </a:t>
            </a:r>
            <a:r>
              <a:rPr lang="en-US" dirty="0" err="1"/>
              <a:t>sla</a:t>
            </a:r>
            <a:r>
              <a:rPr lang="en-US" dirty="0"/>
              <a:t>, </a:t>
            </a:r>
            <a:r>
              <a:rPr lang="en-US" dirty="0" err="1"/>
              <a:t>sra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Concatenation: &amp; ex: “01” &amp; “10” returns “0110”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assign a literal to a…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Signal: use single quotes e.g. x &lt;= ‘1’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Vector: use double quotes e.g. x &lt;= “0011”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DB93C-9451-39D2-616D-D5FE257EE34B}"/>
              </a:ext>
            </a:extLst>
          </p:cNvPr>
          <p:cNvSpPr/>
          <p:nvPr/>
        </p:nvSpPr>
        <p:spPr>
          <a:xfrm>
            <a:off x="8485974" y="4751462"/>
            <a:ext cx="2042445" cy="803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0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1694D-B8F1-CC11-D327-0CF7D03B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182" y="875284"/>
            <a:ext cx="3376714" cy="5107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kumimoji="0" lang="en-US" sz="2000" b="0" i="0" u="none" strike="noStrike" kern="1200" cap="all" spc="30" normalizeH="0" baseline="0" noProof="0" dirty="0">
                <a:ln>
                  <a:noFill/>
                </a:ln>
                <a:solidFill>
                  <a:srgbClr val="629DD1"/>
                </a:solidFill>
                <a:effectLst/>
                <a:uLnTx/>
                <a:uFillTx/>
                <a:latin typeface="Univers Condensed"/>
                <a:ea typeface="+mj-ea"/>
                <a:cs typeface="+mj-cs"/>
              </a:rPr>
              <a:t>Library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Libraries give us access to additional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std_logic_1164 contains </a:t>
            </a:r>
            <a:r>
              <a:rPr lang="en-US" dirty="0" err="1"/>
              <a:t>std_logic</a:t>
            </a:r>
            <a:r>
              <a:rPr lang="en-US" dirty="0"/>
              <a:t> and </a:t>
            </a:r>
            <a:r>
              <a:rPr lang="en-US" dirty="0" err="1"/>
              <a:t>std_logic_vector</a:t>
            </a:r>
            <a:r>
              <a:rPr lang="en-US" dirty="0"/>
              <a:t> and related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IEEE.numeric_std.all</a:t>
            </a:r>
            <a:r>
              <a:rPr lang="en-US" dirty="0"/>
              <a:t> allows us to use arithmetic operators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DB93C-9451-39D2-616D-D5FE257EE34B}"/>
              </a:ext>
            </a:extLst>
          </p:cNvPr>
          <p:cNvSpPr/>
          <p:nvPr/>
        </p:nvSpPr>
        <p:spPr>
          <a:xfrm>
            <a:off x="8075776" y="823958"/>
            <a:ext cx="2879932" cy="551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0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1694D-B8F1-CC11-D327-0CF7D03B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182" y="875284"/>
            <a:ext cx="3376714" cy="5107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F010D8-A162-702E-6E74-302A705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1120922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Combinational VHDL:</a:t>
            </a:r>
            <a:br>
              <a:rPr lang="en-US" dirty="0"/>
            </a:br>
            <a:r>
              <a:rPr kumimoji="0" lang="en-US" sz="2000" b="0" i="0" u="none" strike="noStrike" kern="1200" cap="all" spc="30" normalizeH="0" baseline="0" noProof="0" dirty="0">
                <a:ln>
                  <a:noFill/>
                </a:ln>
                <a:solidFill>
                  <a:srgbClr val="629DD1"/>
                </a:solidFill>
                <a:effectLst/>
                <a:uLnTx/>
                <a:uFillTx/>
                <a:latin typeface="Univers Condensed"/>
                <a:ea typeface="+mj-ea"/>
                <a:cs typeface="+mj-cs"/>
              </a:rPr>
              <a:t>Entity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520E20D-BD9D-1145-C662-0CAEE0088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5193"/>
            <a:ext cx="6459238" cy="331379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not be responsible for this part of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the input and output interface of the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std_logic</a:t>
            </a:r>
            <a:r>
              <a:rPr lang="en-US" dirty="0"/>
              <a:t> represents a 1 bit signal, which can be ‘0’ or ‘1’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std_logic_vector</a:t>
            </a:r>
            <a:r>
              <a:rPr lang="en-US" dirty="0"/>
              <a:t> represents a multi-bit signal of any length like “01” or “0001100001111111”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DB93C-9451-39D2-616D-D5FE257EE34B}"/>
              </a:ext>
            </a:extLst>
          </p:cNvPr>
          <p:cNvSpPr/>
          <p:nvPr/>
        </p:nvSpPr>
        <p:spPr>
          <a:xfrm>
            <a:off x="8135597" y="1627261"/>
            <a:ext cx="2939753" cy="19876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3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1145</TotalTime>
  <Words>1615</Words>
  <Application>Microsoft Macintosh PowerPoint</Application>
  <PresentationFormat>Widescreen</PresentationFormat>
  <Paragraphs>228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Calisto MT</vt:lpstr>
      <vt:lpstr>Cambria</vt:lpstr>
      <vt:lpstr>Cambria Math</vt:lpstr>
      <vt:lpstr>Courier New</vt:lpstr>
      <vt:lpstr>Univers Condensed</vt:lpstr>
      <vt:lpstr>ChronicleVTI</vt:lpstr>
      <vt:lpstr>Lab 12: VHDL</vt:lpstr>
      <vt:lpstr>Introduction: overview</vt:lpstr>
      <vt:lpstr>VHDL : VHSIC Hardware Description Language </vt:lpstr>
      <vt:lpstr>Combinational Design</vt:lpstr>
      <vt:lpstr>Combinational VHDL</vt:lpstr>
      <vt:lpstr>Combinational VHDL: Assignment (the important slide)</vt:lpstr>
      <vt:lpstr>Combinational VHDL: Assignment</vt:lpstr>
      <vt:lpstr>Combinational VHDL: Library</vt:lpstr>
      <vt:lpstr>Combinational VHDL: Entity</vt:lpstr>
      <vt:lpstr>Combinational VHDL: ARCHITECTURE</vt:lpstr>
      <vt:lpstr>Combinational VHDL: MUX example</vt:lpstr>
      <vt:lpstr>Combinational VHDL: MUX entity</vt:lpstr>
      <vt:lpstr>Combinational VHDL: Processes</vt:lpstr>
      <vt:lpstr>Combinational VHDL: Processes</vt:lpstr>
      <vt:lpstr>Combinational VHDL: Extra Notes</vt:lpstr>
      <vt:lpstr>Part 1: PARITY bit generator</vt:lpstr>
      <vt:lpstr>REVIEW: hamming code</vt:lpstr>
      <vt:lpstr>Part 1: PARITY BIT generator</vt:lpstr>
      <vt:lpstr>Part 1: PARITY bit generator </vt:lpstr>
      <vt:lpstr>PowerPoint Presentation</vt:lpstr>
      <vt:lpstr>Part 2: BASIC ALU</vt:lpstr>
      <vt:lpstr>PowerPoint Presentation</vt:lpstr>
      <vt:lpstr>Starter Code 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Follow Along</vt:lpstr>
      <vt:lpstr>Complete part 1</vt:lpstr>
      <vt:lpstr>Follow along</vt:lpstr>
      <vt:lpstr>Follow along</vt:lpstr>
      <vt:lpstr>Follow along</vt:lpstr>
      <vt:lpstr>Follow along</vt:lpstr>
      <vt:lpstr>Follow along</vt:lpstr>
      <vt:lpstr>Follow along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2310 – Hardware 3</dc:title>
  <dc:creator>Connor Rickermann</dc:creator>
  <cp:lastModifiedBy>Matt Pierce</cp:lastModifiedBy>
  <cp:revision>13</cp:revision>
  <dcterms:created xsi:type="dcterms:W3CDTF">2021-10-08T12:26:57Z</dcterms:created>
  <dcterms:modified xsi:type="dcterms:W3CDTF">2024-08-29T04:14:05Z</dcterms:modified>
</cp:coreProperties>
</file>